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346392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656748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36000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346392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656748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ubTitle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6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subTitle"/>
          </p:nvPr>
        </p:nvSpPr>
        <p:spPr>
          <a:xfrm>
            <a:off x="360000" y="360000"/>
            <a:ext cx="9360000" cy="4173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6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6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346392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56748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36000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body"/>
          </p:nvPr>
        </p:nvSpPr>
        <p:spPr>
          <a:xfrm>
            <a:off x="346392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body"/>
          </p:nvPr>
        </p:nvSpPr>
        <p:spPr>
          <a:xfrm>
            <a:off x="656748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360000" y="360000"/>
            <a:ext cx="9360000" cy="4173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6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800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180000"/>
            <a:ext cx="9720000" cy="12600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7560000" y="6840000"/>
            <a:ext cx="2520000" cy="5400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900000" y="6840000"/>
            <a:ext cx="6480000" cy="54000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180000" y="6840000"/>
            <a:ext cx="540000" cy="54000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Click to edit the title text format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80000" cy="468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Click to edit the outline text format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lvl="1" marL="288000">
              <a:spcAft>
                <a:spcPts val="1134"/>
              </a:spcAft>
            </a:pPr>
            <a:r>
              <a:rPr b="0" lang="en-US" sz="2200" spc="-1" strike="noStrike">
                <a:solidFill>
                  <a:srgbClr val="1c1c1c"/>
                </a:solidFill>
                <a:latin typeface="Source Sans Pro Light"/>
              </a:rPr>
              <a:t>Second Outline Level</a:t>
            </a:r>
            <a:endParaRPr b="0" lang="en-US" sz="2200" spc="-1" strike="noStrike">
              <a:solidFill>
                <a:srgbClr val="1c1c1c"/>
              </a:solidFill>
              <a:latin typeface="Source Sans Pro Light"/>
            </a:endParaRPr>
          </a:p>
          <a:p>
            <a:pPr lvl="2" marL="576000">
              <a:spcAft>
                <a:spcPts val="850"/>
              </a:spcAft>
            </a:pPr>
            <a:r>
              <a:rPr b="0" lang="en-US" sz="1800" spc="-1" strike="noStrike">
                <a:solidFill>
                  <a:srgbClr val="1c1c1c"/>
                </a:solidFill>
                <a:latin typeface="Source Sans Pro Light"/>
              </a:rPr>
              <a:t>Third Outline Level</a:t>
            </a:r>
            <a:endParaRPr b="0" lang="en-US" sz="1800" spc="-1" strike="noStrike">
              <a:solidFill>
                <a:srgbClr val="1c1c1c"/>
              </a:solidFill>
              <a:latin typeface="Source Sans Pro Light"/>
            </a:endParaRPr>
          </a:p>
          <a:p>
            <a:pPr lvl="3" marL="864000">
              <a:spcAft>
                <a:spcPts val="567"/>
              </a:spcAft>
            </a:pPr>
            <a:r>
              <a:rPr b="0" lang="en-US" sz="1600" spc="-1" strike="noStrike">
                <a:solidFill>
                  <a:srgbClr val="1c1c1c"/>
                </a:solidFill>
                <a:latin typeface="Source Sans Pro Light"/>
              </a:rPr>
              <a:t>Fourth Outline Level</a:t>
            </a:r>
            <a:endParaRPr b="0" lang="en-US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4" marL="1152000">
              <a:spcAft>
                <a:spcPts val="283"/>
              </a:spcAft>
            </a:pPr>
            <a:r>
              <a:rPr b="0" lang="en-US" sz="1600" spc="-1" strike="noStrike">
                <a:solidFill>
                  <a:srgbClr val="1c1c1c"/>
                </a:solidFill>
                <a:latin typeface="Source Sans Pro Light"/>
              </a:rPr>
              <a:t>Fifth Outline Level</a:t>
            </a:r>
            <a:endParaRPr b="0" lang="en-US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5" marL="1440000">
              <a:spcAft>
                <a:spcPts val="283"/>
              </a:spcAft>
            </a:pPr>
            <a:r>
              <a:rPr b="0" lang="en-US" sz="1600" spc="-1" strike="noStrike">
                <a:solidFill>
                  <a:srgbClr val="1c1c1c"/>
                </a:solidFill>
                <a:latin typeface="Source Sans Pro Light"/>
              </a:rPr>
              <a:t>Sixth Outline Level</a:t>
            </a:r>
            <a:endParaRPr b="0" lang="en-US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6" marL="1728000">
              <a:spcAft>
                <a:spcPts val="283"/>
              </a:spcAft>
            </a:pPr>
            <a:r>
              <a:rPr b="0" lang="en-US" sz="1600" spc="-1" strike="noStrike">
                <a:solidFill>
                  <a:srgbClr val="1c1c1c"/>
                </a:solidFill>
                <a:latin typeface="Source Sans Pro Light"/>
              </a:rPr>
              <a:t>Seventh Outline Level</a:t>
            </a:r>
            <a:endParaRPr b="0" lang="en-US" sz="1600" spc="-1" strike="noStrike">
              <a:solidFill>
                <a:srgbClr val="1c1c1c"/>
              </a:solidFill>
              <a:latin typeface="Source Sans Pro Light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dt"/>
          </p:nvPr>
        </p:nvSpPr>
        <p:spPr>
          <a:xfrm>
            <a:off x="7560000" y="6840000"/>
            <a:ext cx="2340000" cy="521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r"/>
            <a:r>
              <a:rPr b="1" lang="en-US" sz="1800" spc="-1" strike="noStrike">
                <a:solidFill>
                  <a:srgbClr val="ffffff"/>
                </a:solidFill>
                <a:latin typeface="Source Sans Pro Black"/>
              </a:rPr>
              <a:t>&lt;date/time&gt;</a:t>
            </a:r>
            <a:endParaRPr b="1" lang="en-US" sz="18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>
            <a:off x="1080000" y="6840000"/>
            <a:ext cx="3240000" cy="54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1" lang="en-US" sz="1800" spc="-1" strike="noStrike">
                <a:solidFill>
                  <a:srgbClr val="ffffff"/>
                </a:solidFill>
                <a:latin typeface="Source Sans Pro Black"/>
              </a:rPr>
              <a:t>&lt;footer&gt;</a:t>
            </a:r>
            <a:endParaRPr b="1" lang="en-US" sz="18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180000" y="6840000"/>
            <a:ext cx="540000" cy="54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fld id="{CB0D8B08-3771-4BC3-9A39-28C4AE1CD4E0}" type="slidenum">
              <a:rPr b="1" lang="en-US" sz="1800" spc="-1" strike="noStrike">
                <a:solidFill>
                  <a:srgbClr val="ffffff"/>
                </a:solidFill>
                <a:latin typeface="Source Sans Pro Black"/>
              </a:rPr>
              <a:t>&lt;number&gt;</a:t>
            </a:fld>
            <a:endParaRPr b="1" lang="en-US" sz="1800" spc="-1" strike="noStrike">
              <a:solidFill>
                <a:srgbClr val="ffffff"/>
              </a:solidFill>
              <a:latin typeface="Source Sans Pro Blac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0" y="3150000"/>
            <a:ext cx="9720000" cy="1260000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360000" y="3330000"/>
            <a:ext cx="9360000" cy="90000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Click to edit the title text format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540000" y="4680000"/>
            <a:ext cx="9180000" cy="252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Click to edit the outline text format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lvl="1" marL="288000">
              <a:spcAft>
                <a:spcPts val="1131"/>
              </a:spcAft>
            </a:pPr>
            <a:r>
              <a:rPr b="0" lang="en-US" sz="2200" spc="-1" strike="noStrike">
                <a:solidFill>
                  <a:srgbClr val="1c1c1c"/>
                </a:solidFill>
                <a:latin typeface="Source Sans Pro Light"/>
              </a:rPr>
              <a:t>Second Outline Level</a:t>
            </a:r>
            <a:endParaRPr b="0" lang="en-US" sz="2200" spc="-1" strike="noStrike">
              <a:solidFill>
                <a:srgbClr val="1c1c1c"/>
              </a:solidFill>
              <a:latin typeface="Source Sans Pro Light"/>
            </a:endParaRPr>
          </a:p>
          <a:p>
            <a:pPr lvl="2" marL="576000">
              <a:spcAft>
                <a:spcPts val="850"/>
              </a:spcAft>
            </a:pPr>
            <a:r>
              <a:rPr b="0" lang="en-US" sz="1800" spc="-1" strike="noStrike">
                <a:solidFill>
                  <a:srgbClr val="1c1c1c"/>
                </a:solidFill>
                <a:latin typeface="Source Sans Pro Light"/>
              </a:rPr>
              <a:t>Third Outline Level</a:t>
            </a:r>
            <a:endParaRPr b="0" lang="en-US" sz="1800" spc="-1" strike="noStrike">
              <a:solidFill>
                <a:srgbClr val="1c1c1c"/>
              </a:solidFill>
              <a:latin typeface="Source Sans Pro Light"/>
            </a:endParaRPr>
          </a:p>
          <a:p>
            <a:pPr lvl="3" marL="864000">
              <a:spcAft>
                <a:spcPts val="567"/>
              </a:spcAft>
            </a:pPr>
            <a:r>
              <a:rPr b="0" lang="en-US" sz="1600" spc="-1" strike="noStrike">
                <a:solidFill>
                  <a:srgbClr val="1c1c1c"/>
                </a:solidFill>
                <a:latin typeface="Source Sans Pro Light"/>
              </a:rPr>
              <a:t>Fourth Outline Level</a:t>
            </a:r>
            <a:endParaRPr b="0" lang="en-US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4" marL="1152000">
              <a:spcAft>
                <a:spcPts val="283"/>
              </a:spcAft>
            </a:pPr>
            <a:r>
              <a:rPr b="0" lang="en-US" sz="1600" spc="-1" strike="noStrike">
                <a:solidFill>
                  <a:srgbClr val="1c1c1c"/>
                </a:solidFill>
                <a:latin typeface="Source Sans Pro Light"/>
              </a:rPr>
              <a:t>Fifth Outline Level</a:t>
            </a:r>
            <a:endParaRPr b="0" lang="en-US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5" marL="1440000">
              <a:spcAft>
                <a:spcPts val="283"/>
              </a:spcAft>
            </a:pPr>
            <a:r>
              <a:rPr b="0" lang="en-US" sz="1600" spc="-1" strike="noStrike">
                <a:solidFill>
                  <a:srgbClr val="1c1c1c"/>
                </a:solidFill>
                <a:latin typeface="Source Sans Pro Light"/>
              </a:rPr>
              <a:t>Sixth Outline Level</a:t>
            </a:r>
            <a:endParaRPr b="0" lang="en-US" sz="1600" spc="-1" strike="noStrike">
              <a:solidFill>
                <a:srgbClr val="1c1c1c"/>
              </a:solidFill>
              <a:latin typeface="Source Sans Pro Light"/>
            </a:endParaRPr>
          </a:p>
          <a:p>
            <a:pPr lvl="6" marL="1728000">
              <a:spcAft>
                <a:spcPts val="283"/>
              </a:spcAft>
            </a:pPr>
            <a:r>
              <a:rPr b="0" lang="en-US" sz="1600" spc="-1" strike="noStrike">
                <a:solidFill>
                  <a:srgbClr val="1c1c1c"/>
                </a:solidFill>
                <a:latin typeface="Source Sans Pro Light"/>
              </a:rPr>
              <a:t>Seventh Outline Level</a:t>
            </a:r>
            <a:endParaRPr b="0" lang="en-US" sz="1600" spc="-1" strike="noStrike">
              <a:solidFill>
                <a:srgbClr val="1c1c1c"/>
              </a:solidFill>
              <a:latin typeface="Source Sans Pro Light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/>
          </p:nvPr>
        </p:nvSpPr>
        <p:spPr>
          <a:xfrm>
            <a:off x="7560000" y="6840000"/>
            <a:ext cx="2340000" cy="54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1" lang="en-US" sz="1800" spc="-1" strike="noStrike">
                <a:solidFill>
                  <a:srgbClr val="e74c3c"/>
                </a:solidFill>
                <a:latin typeface="Source Sans Pro Black"/>
              </a:rPr>
              <a:t>&lt;date/time&gt;</a:t>
            </a:r>
            <a:endParaRPr b="1" lang="en-US" sz="1800" spc="-1" strike="noStrike">
              <a:solidFill>
                <a:srgbClr val="e74c3c"/>
              </a:solidFill>
              <a:latin typeface="Source Sans Pro Black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/>
          </p:nvPr>
        </p:nvSpPr>
        <p:spPr>
          <a:xfrm>
            <a:off x="1080000" y="6840000"/>
            <a:ext cx="3240000" cy="54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1" lang="en-US" sz="1800" spc="-1" strike="noStrike">
                <a:solidFill>
                  <a:srgbClr val="e74c3c"/>
                </a:solidFill>
                <a:latin typeface="Source Sans Pro Black"/>
              </a:rPr>
              <a:t>&lt;footer&gt;</a:t>
            </a:r>
            <a:endParaRPr b="1" lang="en-US" sz="1800" spc="-1" strike="noStrike">
              <a:solidFill>
                <a:srgbClr val="e74c3c"/>
              </a:solidFill>
              <a:latin typeface="Source Sans Pro Black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sldNum"/>
          </p:nvPr>
        </p:nvSpPr>
        <p:spPr>
          <a:xfrm>
            <a:off x="180000" y="6840000"/>
            <a:ext cx="540000" cy="54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07CE1125-F8BA-4DB4-9DB2-3C158E82C260}" type="slidenum">
              <a:rPr b="1" lang="en-US" sz="1800" spc="-1" strike="noStrike">
                <a:solidFill>
                  <a:srgbClr val="e74c3c"/>
                </a:solidFill>
                <a:latin typeface="Source Sans Pro Black"/>
              </a:rPr>
              <a:t>&lt;number&gt;</a:t>
            </a:fld>
            <a:endParaRPr b="1" lang="en-US" sz="1800" spc="-1" strike="noStrike">
              <a:solidFill>
                <a:srgbClr val="e74c3c"/>
              </a:solidFill>
              <a:latin typeface="Source Sans Pro Blac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doi.org/10.1097/grf.0000000000000080" TargetMode="External"/><Relationship Id="rId2" Type="http://schemas.openxmlformats.org/officeDocument/2006/relationships/hyperlink" Target="https://doi.org/10.1111/dth.12078" TargetMode="External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360000" y="333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Dermatoses of Pregnancy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540000" y="4680000"/>
            <a:ext cx="9180000" cy="252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r>
              <a:rPr b="0" lang="en-US" sz="2200" spc="-1" strike="noStrike">
                <a:solidFill>
                  <a:srgbClr val="1c1c1c"/>
                </a:solidFill>
                <a:latin typeface="Source Sans Pro Light"/>
              </a:rPr>
              <a:t>Eric Robbins</a:t>
            </a:r>
            <a:endParaRPr b="0" lang="en-US" sz="2200" spc="-1" strike="noStrike">
              <a:solidFill>
                <a:srgbClr val="1c1c1c"/>
              </a:solidFill>
              <a:latin typeface="Source Sans Pro Light"/>
            </a:endParaRPr>
          </a:p>
          <a:p>
            <a:r>
              <a:rPr b="0" lang="en-US" sz="2200" spc="-1" strike="noStrike">
                <a:solidFill>
                  <a:srgbClr val="1c1c1c"/>
                </a:solidFill>
                <a:latin typeface="Source Sans Pro Light"/>
              </a:rPr>
              <a:t>MS3, Tufts University School of Medicine</a:t>
            </a:r>
            <a:endParaRPr b="0" lang="en-US" sz="2200" spc="-1" strike="noStrike">
              <a:solidFill>
                <a:srgbClr val="1c1c1c"/>
              </a:solidFill>
              <a:latin typeface="Source Sans Pro Light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PG - Pemphigoid Gestationis 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pic>
        <p:nvPicPr>
          <p:cNvPr id="109" name="" descr=""/>
          <p:cNvPicPr/>
          <p:nvPr/>
        </p:nvPicPr>
        <p:blipFill>
          <a:blip r:embed="rId1"/>
          <a:stretch/>
        </p:blipFill>
        <p:spPr>
          <a:xfrm>
            <a:off x="729720" y="2286000"/>
            <a:ext cx="3933720" cy="2958120"/>
          </a:xfrm>
          <a:prstGeom prst="rect">
            <a:avLst/>
          </a:prstGeom>
          <a:ln>
            <a:noFill/>
          </a:ln>
        </p:spPr>
      </p:pic>
      <p:pic>
        <p:nvPicPr>
          <p:cNvPr id="110" name="" descr=""/>
          <p:cNvPicPr/>
          <p:nvPr/>
        </p:nvPicPr>
        <p:blipFill>
          <a:blip r:embed="rId2"/>
          <a:stretch/>
        </p:blipFill>
        <p:spPr>
          <a:xfrm>
            <a:off x="5120640" y="2286000"/>
            <a:ext cx="4389480" cy="2926080"/>
          </a:xfrm>
          <a:prstGeom prst="rect">
            <a:avLst/>
          </a:prstGeom>
          <a:ln>
            <a:noFill/>
          </a:ln>
        </p:spPr>
      </p:pic>
      <p:sp>
        <p:nvSpPr>
          <p:cNvPr id="111" name="TextShape 2"/>
          <p:cNvSpPr txBox="1"/>
          <p:nvPr/>
        </p:nvSpPr>
        <p:spPr>
          <a:xfrm>
            <a:off x="822960" y="6217920"/>
            <a:ext cx="8595360" cy="621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600" spc="-1" strike="noStrike">
                <a:latin typeface="Source Sans Pro"/>
              </a:rPr>
              <a:t>Courtesy of http://www.pcds.org.uk/clinical-guidance/pregnancy-related-conditions</a:t>
            </a:r>
            <a:endParaRPr b="0" lang="en-US" sz="1600" spc="-1" strike="noStrike">
              <a:latin typeface="Source Sans Pr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Overview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graphicFrame>
        <p:nvGraphicFramePr>
          <p:cNvPr id="113" name="Table 2"/>
          <p:cNvGraphicFramePr/>
          <p:nvPr/>
        </p:nvGraphicFramePr>
        <p:xfrm>
          <a:off x="360000" y="1980000"/>
          <a:ext cx="9336600" cy="3572640"/>
        </p:xfrm>
        <a:graphic>
          <a:graphicData uri="http://schemas.openxmlformats.org/drawingml/2006/table">
            <a:tbl>
              <a:tblPr/>
              <a:tblGrid>
                <a:gridCol w="1068840"/>
                <a:gridCol w="1256760"/>
                <a:gridCol w="2262240"/>
                <a:gridCol w="2129760"/>
                <a:gridCol w="2619360"/>
              </a:tblGrid>
              <a:tr h="35568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800" spc="-1" strike="noStrike">
                          <a:latin typeface="Arial"/>
                        </a:rPr>
                        <a:t>Onset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800" spc="-1" strike="noStrike">
                          <a:latin typeface="Arial"/>
                        </a:rPr>
                        <a:t>Maternal Risk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800" spc="-1" strike="noStrike">
                          <a:latin typeface="Arial"/>
                        </a:rPr>
                        <a:t>Fetal Risk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800" spc="-1" strike="noStrike">
                          <a:latin typeface="Arial"/>
                        </a:rPr>
                        <a:t>Treatment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556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AEP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st</a:t>
                      </a:r>
                      <a:r>
                        <a:rPr b="0" lang="en-US" sz="1800" spc="-1" strike="noStrike">
                          <a:latin typeface="Arial"/>
                        </a:rPr>
                        <a:t>, 2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nd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none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none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Emollients, topical steroids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556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PEP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3rd, PP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none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none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Emollients, corticosteroids, anti-histamines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556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ICP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late 2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nd</a:t>
                      </a:r>
                      <a:r>
                        <a:rPr b="0" lang="en-US" sz="1800" spc="-1" strike="noStrike">
                          <a:latin typeface="Arial"/>
                        </a:rPr>
                        <a:t>, early 3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rd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labor induction, cholelithiasis, steatorrhea, IPH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mec staining, preterm delivery, IUFD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UDCA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556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PG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nd</a:t>
                      </a:r>
                      <a:r>
                        <a:rPr b="0" lang="en-US" sz="1800" spc="-1" strike="noStrike">
                          <a:latin typeface="Arial"/>
                        </a:rPr>
                        <a:t>, 3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rd</a:t>
                      </a:r>
                      <a:r>
                        <a:rPr b="0" lang="en-US" sz="1800" spc="-1" strike="noStrike">
                          <a:latin typeface="Arial"/>
                        </a:rPr>
                        <a:t>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++ risk of Grave 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preterm birth, low birth weight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topical and systemic corticosteroids, antihistamines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References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>
              <a:spcAft>
                <a:spcPts val="1142"/>
              </a:spcAft>
            </a:pPr>
            <a:r>
              <a:rPr b="1" lang="en-US" sz="2000" spc="-1" strike="noStrike">
                <a:solidFill>
                  <a:srgbClr val="1c1c1c"/>
                </a:solidFill>
                <a:latin typeface="Source Sans Pro Semibold"/>
              </a:rPr>
              <a:t>Common Skin Conditions During Pregnancy. Am Fam Physician. 2007 Jan 15;75(2):211-218.</a:t>
            </a:r>
            <a:endParaRPr b="1" lang="en-US" sz="20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000" spc="-1" strike="noStrike">
                <a:solidFill>
                  <a:srgbClr val="1c1c1c"/>
                </a:solidFill>
                <a:latin typeface="Source Sans Pro Semibold"/>
              </a:rPr>
              <a:t>BECHTEL, M. A., &amp; PLOTNER, A. (2015). Dermatoses of Pregnancy. Clinical Obstetrics and Gynecology, 58(1), 104–111. </a:t>
            </a:r>
            <a:r>
              <a:rPr b="1" lang="en-US" sz="2000" spc="-1" strike="noStrike">
                <a:solidFill>
                  <a:srgbClr val="1c1c1c"/>
                </a:solidFill>
                <a:latin typeface="Source Sans Pro Semibold"/>
                <a:hlinkClick r:id="rId1"/>
              </a:rPr>
              <a:t>https://doi.org/10.1097/grf.0000000000000080</a:t>
            </a:r>
            <a:endParaRPr b="1" lang="en-US" sz="20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000" spc="-1" strike="noStrike">
                <a:solidFill>
                  <a:srgbClr val="1c1c1c"/>
                </a:solidFill>
                <a:latin typeface="Source Sans Pro Semibold"/>
              </a:rPr>
              <a:t>Lehrhoff, S., &amp; Pomeranz, M. K. (2013). Specific dermatoses of pregnancy and their treatment. Dermatologic Therapy, 26(4), 274–284. </a:t>
            </a:r>
            <a:r>
              <a:rPr b="1" lang="en-US" sz="2000" spc="-1" strike="noStrike">
                <a:solidFill>
                  <a:srgbClr val="1c1c1c"/>
                </a:solidFill>
                <a:latin typeface="Source Sans Pro Semibold"/>
                <a:hlinkClick r:id="rId2"/>
              </a:rPr>
              <a:t>https://doi.org/10.1111/dth.12078</a:t>
            </a:r>
            <a:endParaRPr b="1" lang="en-US" sz="20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360000" y="405000"/>
            <a:ext cx="9360000" cy="81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Dermatoses 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Polymorphic eruption of pregnancy (PEP) – formerly PUPPP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Atopic eruption of pregnancy (AEP)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Pemiphigoid gestationis (PG)– formerly herpes gestationis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 marL="216000" indent="-216000">
              <a:spcAft>
                <a:spcPts val="114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Intrahepatic cholestasis of pregnancy (ICP)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Overview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graphicFrame>
        <p:nvGraphicFramePr>
          <p:cNvPr id="92" name="Table 2"/>
          <p:cNvGraphicFramePr/>
          <p:nvPr/>
        </p:nvGraphicFramePr>
        <p:xfrm>
          <a:off x="360000" y="1980000"/>
          <a:ext cx="9336600" cy="3572640"/>
        </p:xfrm>
        <a:graphic>
          <a:graphicData uri="http://schemas.openxmlformats.org/drawingml/2006/table">
            <a:tbl>
              <a:tblPr/>
              <a:tblGrid>
                <a:gridCol w="1068840"/>
                <a:gridCol w="1256760"/>
                <a:gridCol w="2262240"/>
                <a:gridCol w="2129760"/>
                <a:gridCol w="2619360"/>
              </a:tblGrid>
              <a:tr h="35568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800" spc="-1" strike="noStrike">
                          <a:latin typeface="Arial"/>
                        </a:rPr>
                        <a:t>Onset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800" spc="-1" strike="noStrike">
                          <a:latin typeface="Arial"/>
                        </a:rPr>
                        <a:t>Maternal Risk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800" spc="-1" strike="noStrike">
                          <a:latin typeface="Arial"/>
                        </a:rPr>
                        <a:t>Fetal Risk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1" lang="en-US" sz="1800" spc="-1" strike="noStrike">
                          <a:latin typeface="Arial"/>
                        </a:rPr>
                        <a:t>Treatment</a:t>
                      </a:r>
                      <a:endParaRPr b="1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556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AEP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1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st</a:t>
                      </a:r>
                      <a:r>
                        <a:rPr b="0" lang="en-US" sz="1800" spc="-1" strike="noStrike">
                          <a:latin typeface="Arial"/>
                        </a:rPr>
                        <a:t>, 2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nd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none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none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Emollients, topical steroids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556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PEP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3rd, PP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none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none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Emollients, corticosteroids, anti-histamines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556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ICP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late 2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nd</a:t>
                      </a:r>
                      <a:r>
                        <a:rPr b="0" lang="en-US" sz="1800" spc="-1" strike="noStrike">
                          <a:latin typeface="Arial"/>
                        </a:rPr>
                        <a:t>, early 3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rd</a:t>
                      </a:r>
                      <a:endParaRPr b="0" lang="en-US" sz="1800" spc="-1" strike="noStrike">
                        <a:latin typeface="Arial"/>
                      </a:endParaRPr>
                    </a:p>
                    <a:p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labor induction, cholelithiasis, steatorrhea, IPH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mec staining, preterm delivery, IUFD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UDCA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5568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PG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2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nd</a:t>
                      </a:r>
                      <a:r>
                        <a:rPr b="0" lang="en-US" sz="1800" spc="-1" strike="noStrike">
                          <a:latin typeface="Arial"/>
                        </a:rPr>
                        <a:t>, 3</a:t>
                      </a:r>
                      <a:r>
                        <a:rPr b="0" lang="en-US" sz="1800" spc="-1" strike="noStrike" baseline="101000">
                          <a:latin typeface="Arial"/>
                        </a:rPr>
                        <a:t>rd</a:t>
                      </a:r>
                      <a:r>
                        <a:rPr b="0" lang="en-US" sz="1800" spc="-1" strike="noStrike">
                          <a:latin typeface="Arial"/>
                        </a:rPr>
                        <a:t> 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++ risk of Grave disease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preterm birth, low birth weight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en-US" sz="1800" spc="-1" strike="noStrike">
                          <a:latin typeface="Arial"/>
                        </a:rPr>
                        <a:t>topical and systemic corticosteroids, antihistamines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AEP – Atopic Eruption of Pregnancy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Definition: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exacerbation or the first occurrence of eczematous and/or papular skin changes during pregnancy in patients with an atopic diathesis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Presentation: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Eczematous rash at classic atopic sites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Histopathology: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non-specific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Labs: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no dx lab; inc. serum IgE in 20%-70% pts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Management: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Emollients; low/mid-potency topical steroids; 1st gen H1 antagonists. Refractory cases can consider UVB photo-tx, short course of 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AEP – Atopic Eruption of Pregnancy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5068080" y="2685600"/>
            <a:ext cx="4624560" cy="3166560"/>
          </a:xfrm>
          <a:prstGeom prst="rect">
            <a:avLst/>
          </a:prstGeom>
          <a:ln>
            <a:noFill/>
          </a:ln>
        </p:spPr>
      </p:pic>
      <p:pic>
        <p:nvPicPr>
          <p:cNvPr id="97" name="" descr=""/>
          <p:cNvPicPr/>
          <p:nvPr/>
        </p:nvPicPr>
        <p:blipFill>
          <a:blip r:embed="rId2"/>
          <a:stretch/>
        </p:blipFill>
        <p:spPr>
          <a:xfrm>
            <a:off x="122760" y="2584440"/>
            <a:ext cx="4906440" cy="3267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PEP – Polymorphic Eruption of Pregnancy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81000"/>
          </a:bodyPr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Incidence: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0.5% singleton, 2.9% twins, 14% triplets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Pathogenesis: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unclear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Presentation: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intensely pruritic urticarial papules and plaques abruptly arising first in striae on gravid abdomen and then spreading to the trunk and extremities. Ofte sparing of face, palms, and soles; mucosa is not involved.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Histopathology: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non-specific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Labs: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normal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Management: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Emollients; low/mid-potency topical steroids; 1st gen H1 antagonists. Refractory cases can consider UVB photo-tx.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PEP – Polymorphic Eruption of Pregnancy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152640" y="2286000"/>
            <a:ext cx="4145400" cy="3108960"/>
          </a:xfrm>
          <a:prstGeom prst="rect">
            <a:avLst/>
          </a:prstGeom>
          <a:ln>
            <a:noFill/>
          </a:ln>
        </p:spPr>
      </p:pic>
      <p:pic>
        <p:nvPicPr>
          <p:cNvPr id="102" name="" descr=""/>
          <p:cNvPicPr/>
          <p:nvPr/>
        </p:nvPicPr>
        <p:blipFill>
          <a:blip r:embed="rId2"/>
          <a:stretch/>
        </p:blipFill>
        <p:spPr>
          <a:xfrm>
            <a:off x="4719960" y="2194560"/>
            <a:ext cx="5064120" cy="3693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ICP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/>
          </a:bodyPr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Incidence: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0.1% (European)-28% (Araucanian)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Pathogenesis: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Hormonally triggered reversible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cholestasis in late pregnancy. Fetal compromise 2/2 acute placental anoxia and cardiac depression.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Presentation: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No primary skin lesions, but secondary changes from scratching. Sudden-onset severe pruritis. Often involves hands &amp; soles.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Labs: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Serum bile acids &gt;11umol/L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Management: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UDCA (improves fetal prognosis); delivery.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  <p:sp>
        <p:nvSpPr>
          <p:cNvPr id="105" name="TextShape 3"/>
          <p:cNvSpPr txBox="1"/>
          <p:nvPr/>
        </p:nvSpPr>
        <p:spPr>
          <a:xfrm>
            <a:off x="4846320" y="-1737360"/>
            <a:ext cx="180720" cy="427320"/>
          </a:xfrm>
          <a:prstGeom prst="rect">
            <a:avLst/>
          </a:prstGeom>
          <a:noFill/>
          <a:ln>
            <a:noFill/>
          </a:ln>
        </p:spPr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360000" y="360000"/>
            <a:ext cx="9360000" cy="90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r>
              <a:rPr b="1" lang="en-US" sz="3200" spc="-1" strike="noStrike">
                <a:solidFill>
                  <a:srgbClr val="ffffff"/>
                </a:solidFill>
                <a:latin typeface="Source Sans Pro Black"/>
              </a:rPr>
              <a:t>PG – Pemphigoid Gestationis</a:t>
            </a:r>
            <a:endParaRPr b="1" lang="en-US" sz="3200" spc="-1" strike="noStrike">
              <a:solidFill>
                <a:srgbClr val="ffffff"/>
              </a:solidFill>
              <a:latin typeface="Source Sans Pro Black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360000" y="1980000"/>
            <a:ext cx="9180000" cy="468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rmAutofit fontScale="76000"/>
          </a:bodyPr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Incidence: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1 in 50,000 pregnancies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Pathogenesis: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MHC-II in amniochorionic stromal cells and trophoblasts, exposing BP180 antigen to maternal immune system. Maternal anti-placental IgG Ab then cross-react w/ BP180 in skin.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Presentation: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Utricarial papules/plaques along w/ vesicles and bullae. Unlike PEP, typically involves umbilicus. Spontaneous remission following delivery common.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Histopathology: 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Immunofluorescence shows C3 +/- IgG along basement membrane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  <a:p>
            <a:pPr>
              <a:spcAft>
                <a:spcPts val="1142"/>
              </a:spcAft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</a:rPr>
              <a:t>Management:</a:t>
            </a:r>
            <a:r>
              <a:rPr b="0" lang="en-US" sz="2600" spc="-1" strike="noStrike">
                <a:solidFill>
                  <a:srgbClr val="1c1c1c"/>
                </a:solidFill>
                <a:latin typeface="Source Sans Pro Semibold"/>
              </a:rPr>
              <a:t> Goal--reduce pruritis.Emollients, topical steroids, PO. Refractory cases: IVIG.</a:t>
            </a:r>
            <a:endParaRPr b="1" lang="en-US" sz="2600" spc="-1" strike="noStrike">
              <a:solidFill>
                <a:srgbClr val="1c1c1c"/>
              </a:solidFill>
              <a:latin typeface="Source Sans Pro Semibold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</TotalTime>
  <Application>LibreOffice/6.1.4.2$Linux_X86_64 LibreOffice_project/10$Build-2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2019-04-15T20:49:03Z</dcterms:created>
  <dc:creator/>
  <dc:description/>
  <dc:language>en-US</dc:language>
  <cp:lastModifiedBy/>
  <dcterms:modified xsi:type="dcterms:W3CDTF">2019-04-16T07:24:45Z</dcterms:modified>
  <cp:revision>13</cp:revision>
  <dc:subject/>
  <dc:title>Alizarin</dc:title>
</cp:coreProperties>
</file>